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ilroy Bold" charset="1" panose="00000800000000000000"/>
      <p:regular r:id="rId22"/>
    </p:embeddedFont>
    <p:embeddedFont>
      <p:font typeface="TT Rounds Condensed" charset="1" panose="02000506030000020003"/>
      <p:regular r:id="rId23"/>
    </p:embeddedFont>
    <p:embeddedFont>
      <p:font typeface="TT Interphases Bold" charset="1" panose="02000803060000020004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TT Rounds Condensed Bold" charset="1" panose="0200080603000002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29" y="928780"/>
            <a:ext cx="17950540" cy="8964546"/>
          </a:xfrm>
          <a:custGeom>
            <a:avLst/>
            <a:gdLst/>
            <a:ahLst/>
            <a:cxnLst/>
            <a:rect r="r" b="b" t="t" l="l"/>
            <a:pathLst>
              <a:path h="8964546" w="17950540">
                <a:moveTo>
                  <a:pt x="0" y="0"/>
                </a:moveTo>
                <a:lnTo>
                  <a:pt x="17950541" y="0"/>
                </a:lnTo>
                <a:lnTo>
                  <a:pt x="17950541" y="8964546"/>
                </a:lnTo>
                <a:lnTo>
                  <a:pt x="0" y="8964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9" t="0" r="0" b="-146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13216" y="9569746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29582" y="9766584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6640" y="3782335"/>
            <a:ext cx="11475720" cy="91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 spc="5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Motor Design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4397" y="4830663"/>
            <a:ext cx="26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 2W Motor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6010" y="2070883"/>
            <a:ext cx="17935519" cy="5867118"/>
            <a:chOff x="0" y="0"/>
            <a:chExt cx="23914025" cy="78228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1874"/>
              <a:ext cx="9086818" cy="7810950"/>
            </a:xfrm>
            <a:custGeom>
              <a:avLst/>
              <a:gdLst/>
              <a:ahLst/>
              <a:cxnLst/>
              <a:rect r="r" b="b" t="t" l="l"/>
              <a:pathLst>
                <a:path h="7810950" w="9086818">
                  <a:moveTo>
                    <a:pt x="0" y="0"/>
                  </a:moveTo>
                  <a:lnTo>
                    <a:pt x="9086818" y="0"/>
                  </a:lnTo>
                  <a:lnTo>
                    <a:pt x="9086818" y="7810950"/>
                  </a:lnTo>
                  <a:lnTo>
                    <a:pt x="0" y="7810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067" t="-11558" r="-30380" b="-1089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421774" y="11874"/>
              <a:ext cx="3655336" cy="7799076"/>
            </a:xfrm>
            <a:custGeom>
              <a:avLst/>
              <a:gdLst/>
              <a:ahLst/>
              <a:cxnLst/>
              <a:rect r="r" b="b" t="t" l="l"/>
              <a:pathLst>
                <a:path h="7799076" w="3655336">
                  <a:moveTo>
                    <a:pt x="0" y="0"/>
                  </a:moveTo>
                  <a:lnTo>
                    <a:pt x="3655336" y="0"/>
                  </a:lnTo>
                  <a:lnTo>
                    <a:pt x="3655336" y="7799076"/>
                  </a:lnTo>
                  <a:lnTo>
                    <a:pt x="0" y="7799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095" t="-55569" r="-609374" b="-2394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407310" y="0"/>
              <a:ext cx="10506715" cy="7810950"/>
            </a:xfrm>
            <a:custGeom>
              <a:avLst/>
              <a:gdLst/>
              <a:ahLst/>
              <a:cxnLst/>
              <a:rect r="r" b="b" t="t" l="l"/>
              <a:pathLst>
                <a:path h="7810950" w="10506715">
                  <a:moveTo>
                    <a:pt x="0" y="0"/>
                  </a:moveTo>
                  <a:lnTo>
                    <a:pt x="10506715" y="0"/>
                  </a:lnTo>
                  <a:lnTo>
                    <a:pt x="10506715" y="7810950"/>
                  </a:lnTo>
                  <a:lnTo>
                    <a:pt x="0" y="7810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46" t="-11963" r="-33600" b="-1143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Housing and Thermal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3770" y="1386875"/>
            <a:ext cx="25879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Steady State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0879" y="1028700"/>
            <a:ext cx="17786242" cy="9171632"/>
            <a:chOff x="0" y="0"/>
            <a:chExt cx="23714989" cy="122288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850597"/>
              <a:ext cx="8852608" cy="7491741"/>
            </a:xfrm>
            <a:custGeom>
              <a:avLst/>
              <a:gdLst/>
              <a:ahLst/>
              <a:cxnLst/>
              <a:rect r="r" b="b" t="t" l="l"/>
              <a:pathLst>
                <a:path h="7491741" w="8852608">
                  <a:moveTo>
                    <a:pt x="0" y="0"/>
                  </a:moveTo>
                  <a:lnTo>
                    <a:pt x="8852608" y="0"/>
                  </a:lnTo>
                  <a:lnTo>
                    <a:pt x="8852608" y="7491741"/>
                  </a:lnTo>
                  <a:lnTo>
                    <a:pt x="0" y="7491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972" t="-12117" r="-30896" b="-1352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338475" y="850597"/>
              <a:ext cx="3518993" cy="7514737"/>
            </a:xfrm>
            <a:custGeom>
              <a:avLst/>
              <a:gdLst/>
              <a:ahLst/>
              <a:cxnLst/>
              <a:rect r="r" b="b" t="t" l="l"/>
              <a:pathLst>
                <a:path h="7514737" w="3518993">
                  <a:moveTo>
                    <a:pt x="0" y="0"/>
                  </a:moveTo>
                  <a:lnTo>
                    <a:pt x="3518994" y="0"/>
                  </a:lnTo>
                  <a:lnTo>
                    <a:pt x="3518994" y="7514737"/>
                  </a:lnTo>
                  <a:lnTo>
                    <a:pt x="0" y="7514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486" t="-55552" r="-610828" b="-2454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343336" y="683936"/>
              <a:ext cx="10371653" cy="7681398"/>
            </a:xfrm>
            <a:custGeom>
              <a:avLst/>
              <a:gdLst/>
              <a:ahLst/>
              <a:cxnLst/>
              <a:rect r="r" b="b" t="t" l="l"/>
              <a:pathLst>
                <a:path h="7681398" w="10371653">
                  <a:moveTo>
                    <a:pt x="0" y="0"/>
                  </a:moveTo>
                  <a:lnTo>
                    <a:pt x="10371653" y="0"/>
                  </a:lnTo>
                  <a:lnTo>
                    <a:pt x="10371653" y="7681398"/>
                  </a:lnTo>
                  <a:lnTo>
                    <a:pt x="0" y="7681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005" t="-12657" r="-33983" b="-11979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677121" y="-57150"/>
              <a:ext cx="4841703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3D Transient: WLTP-I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4485760" y="8527723"/>
              <a:ext cx="14743469" cy="3701119"/>
            </a:xfrm>
            <a:custGeom>
              <a:avLst/>
              <a:gdLst/>
              <a:ahLst/>
              <a:cxnLst/>
              <a:rect r="r" b="b" t="t" l="l"/>
              <a:pathLst>
                <a:path h="3701119" w="14743469">
                  <a:moveTo>
                    <a:pt x="0" y="0"/>
                  </a:moveTo>
                  <a:lnTo>
                    <a:pt x="14743469" y="0"/>
                  </a:lnTo>
                  <a:lnTo>
                    <a:pt x="14743469" y="3701119"/>
                  </a:lnTo>
                  <a:lnTo>
                    <a:pt x="0" y="3701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Housing and Thermal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8305" y="5851612"/>
            <a:ext cx="7862329" cy="3788565"/>
          </a:xfrm>
          <a:custGeom>
            <a:avLst/>
            <a:gdLst/>
            <a:ahLst/>
            <a:cxnLst/>
            <a:rect r="r" b="b" t="t" l="l"/>
            <a:pathLst>
              <a:path h="3788565" w="7862329">
                <a:moveTo>
                  <a:pt x="0" y="0"/>
                </a:moveTo>
                <a:lnTo>
                  <a:pt x="7862329" y="0"/>
                </a:lnTo>
                <a:lnTo>
                  <a:pt x="7862329" y="3788565"/>
                </a:lnTo>
                <a:lnTo>
                  <a:pt x="0" y="378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83" t="-29197" r="-8363" b="-207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0912" y="1157357"/>
            <a:ext cx="9465102" cy="4478812"/>
          </a:xfrm>
          <a:custGeom>
            <a:avLst/>
            <a:gdLst/>
            <a:ahLst/>
            <a:cxnLst/>
            <a:rect r="r" b="b" t="t" l="l"/>
            <a:pathLst>
              <a:path h="4478812" w="9465102">
                <a:moveTo>
                  <a:pt x="0" y="0"/>
                </a:moveTo>
                <a:lnTo>
                  <a:pt x="9465102" y="0"/>
                </a:lnTo>
                <a:lnTo>
                  <a:pt x="9465102" y="4478812"/>
                </a:lnTo>
                <a:lnTo>
                  <a:pt x="0" y="447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17" t="-29030" r="-4496" b="-1922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59935" y="1157357"/>
            <a:ext cx="2279325" cy="6642840"/>
          </a:xfrm>
          <a:custGeom>
            <a:avLst/>
            <a:gdLst/>
            <a:ahLst/>
            <a:cxnLst/>
            <a:rect r="r" b="b" t="t" l="l"/>
            <a:pathLst>
              <a:path h="6642840" w="2279325">
                <a:moveTo>
                  <a:pt x="0" y="0"/>
                </a:moveTo>
                <a:lnTo>
                  <a:pt x="2279325" y="0"/>
                </a:lnTo>
                <a:lnTo>
                  <a:pt x="2279325" y="6642840"/>
                </a:lnTo>
                <a:lnTo>
                  <a:pt x="0" y="664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79" t="-11643" r="-44437" b="-443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58335" y="1217069"/>
            <a:ext cx="7129439" cy="6523414"/>
          </a:xfrm>
          <a:custGeom>
            <a:avLst/>
            <a:gdLst/>
            <a:ahLst/>
            <a:cxnLst/>
            <a:rect r="r" b="b" t="t" l="l"/>
            <a:pathLst>
              <a:path h="6523414" w="7129439">
                <a:moveTo>
                  <a:pt x="0" y="0"/>
                </a:moveTo>
                <a:lnTo>
                  <a:pt x="7129439" y="0"/>
                </a:lnTo>
                <a:lnTo>
                  <a:pt x="7129439" y="6523415"/>
                </a:lnTo>
                <a:lnTo>
                  <a:pt x="0" y="652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752" t="-11744" r="-34801" b="-2443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Transient Performance 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3785" y="1028700"/>
            <a:ext cx="8028244" cy="4189340"/>
          </a:xfrm>
          <a:custGeom>
            <a:avLst/>
            <a:gdLst/>
            <a:ahLst/>
            <a:cxnLst/>
            <a:rect r="r" b="b" t="t" l="l"/>
            <a:pathLst>
              <a:path h="4189340" w="8028244">
                <a:moveTo>
                  <a:pt x="0" y="0"/>
                </a:moveTo>
                <a:lnTo>
                  <a:pt x="8028244" y="0"/>
                </a:lnTo>
                <a:lnTo>
                  <a:pt x="8028244" y="4189340"/>
                </a:lnTo>
                <a:lnTo>
                  <a:pt x="0" y="4189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29" t="-28130" r="-9450" b="-1913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3785" y="5335906"/>
            <a:ext cx="8028244" cy="4120410"/>
          </a:xfrm>
          <a:custGeom>
            <a:avLst/>
            <a:gdLst/>
            <a:ahLst/>
            <a:cxnLst/>
            <a:rect r="r" b="b" t="t" l="l"/>
            <a:pathLst>
              <a:path h="4120410" w="8028244">
                <a:moveTo>
                  <a:pt x="0" y="0"/>
                </a:moveTo>
                <a:lnTo>
                  <a:pt x="8028244" y="0"/>
                </a:lnTo>
                <a:lnTo>
                  <a:pt x="8028244" y="4120410"/>
                </a:lnTo>
                <a:lnTo>
                  <a:pt x="0" y="412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89" t="-29164" r="-10178" b="-190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96331" y="1028700"/>
            <a:ext cx="6074812" cy="8229600"/>
          </a:xfrm>
          <a:custGeom>
            <a:avLst/>
            <a:gdLst/>
            <a:ahLst/>
            <a:cxnLst/>
            <a:rect r="r" b="b" t="t" l="l"/>
            <a:pathLst>
              <a:path h="8229600" w="6074812">
                <a:moveTo>
                  <a:pt x="0" y="0"/>
                </a:moveTo>
                <a:lnTo>
                  <a:pt x="6074811" y="0"/>
                </a:lnTo>
                <a:lnTo>
                  <a:pt x="60748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56" t="0" r="-6140" b="-383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Drive Cycle Mechanical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0007" y="1363886"/>
            <a:ext cx="11941006" cy="5686695"/>
          </a:xfrm>
          <a:custGeom>
            <a:avLst/>
            <a:gdLst/>
            <a:ahLst/>
            <a:cxnLst/>
            <a:rect r="r" b="b" t="t" l="l"/>
            <a:pathLst>
              <a:path h="5686695" w="11941006">
                <a:moveTo>
                  <a:pt x="0" y="0"/>
                </a:moveTo>
                <a:lnTo>
                  <a:pt x="11941005" y="0"/>
                </a:lnTo>
                <a:lnTo>
                  <a:pt x="11941005" y="5686695"/>
                </a:lnTo>
                <a:lnTo>
                  <a:pt x="0" y="5686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5" t="-30468" r="-9928" b="-2124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Secondary Performance Characteristics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Secondary Performance Characteristics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14351" y="1545645"/>
            <a:ext cx="13371600" cy="6437998"/>
          </a:xfrm>
          <a:custGeom>
            <a:avLst/>
            <a:gdLst/>
            <a:ahLst/>
            <a:cxnLst/>
            <a:rect r="r" b="b" t="t" l="l"/>
            <a:pathLst>
              <a:path h="6437998" w="13371600">
                <a:moveTo>
                  <a:pt x="0" y="0"/>
                </a:moveTo>
                <a:lnTo>
                  <a:pt x="13371600" y="0"/>
                </a:lnTo>
                <a:lnTo>
                  <a:pt x="13371600" y="6437998"/>
                </a:lnTo>
                <a:lnTo>
                  <a:pt x="0" y="64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75" t="-31262" r="-9262" b="-2004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56684" y="8120203"/>
            <a:ext cx="2486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Torque Grid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3" id="3" descr="Diagram  Description automatically generated"/>
          <p:cNvSpPr/>
          <p:nvPr/>
        </p:nvSpPr>
        <p:spPr>
          <a:xfrm flipH="false" flipV="false" rot="0">
            <a:off x="-19050" y="0"/>
            <a:ext cx="18337814" cy="10287000"/>
          </a:xfrm>
          <a:custGeom>
            <a:avLst/>
            <a:gdLst/>
            <a:ahLst/>
            <a:cxnLst/>
            <a:rect r="r" b="b" t="t" l="l"/>
            <a:pathLst>
              <a:path h="10287000" w="18337814">
                <a:moveTo>
                  <a:pt x="0" y="0"/>
                </a:moveTo>
                <a:lnTo>
                  <a:pt x="18337814" y="0"/>
                </a:lnTo>
                <a:lnTo>
                  <a:pt x="18337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5" t="-3125" r="-3806" b="-23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6862" y="9828831"/>
            <a:ext cx="8004852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1F497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TACO Prestolite Electric Pvt Ltd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4594" y="9680668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Freeform 7" id="7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" y="3627629"/>
            <a:ext cx="18105120" cy="181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Gilroy Bold"/>
                <a:ea typeface="Gilroy Bold"/>
                <a:cs typeface="Gilroy Bold"/>
                <a:sym typeface="Gilroy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9582" y="9766584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7712" y="2566391"/>
            <a:ext cx="7139477" cy="5081999"/>
            <a:chOff x="0" y="0"/>
            <a:chExt cx="9519303" cy="6775998"/>
          </a:xfrm>
        </p:grpSpPr>
        <p:grpSp>
          <p:nvGrpSpPr>
            <p:cNvPr name="Group 4" id="4"/>
            <p:cNvGrpSpPr/>
            <p:nvPr/>
          </p:nvGrpSpPr>
          <p:grpSpPr>
            <a:xfrm rot="-1554996">
              <a:off x="540602" y="1338094"/>
              <a:ext cx="7066500" cy="4099810"/>
              <a:chOff x="0" y="0"/>
              <a:chExt cx="7066500" cy="40998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" y="12700"/>
                <a:ext cx="7041134" cy="4074414"/>
              </a:xfrm>
              <a:custGeom>
                <a:avLst/>
                <a:gdLst/>
                <a:ahLst/>
                <a:cxnLst/>
                <a:rect r="r" b="b" t="t" l="l"/>
                <a:pathLst>
                  <a:path h="4074414" w="7041134">
                    <a:moveTo>
                      <a:pt x="0" y="4074414"/>
                    </a:moveTo>
                    <a:lnTo>
                      <a:pt x="3520567" y="0"/>
                    </a:lnTo>
                    <a:lnTo>
                      <a:pt x="7041134" y="4074414"/>
                    </a:lnTo>
                    <a:close/>
                  </a:path>
                </a:pathLst>
              </a:custGeom>
              <a:solidFill>
                <a:srgbClr val="23B78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-889" y="0"/>
                <a:ext cx="7068312" cy="4099814"/>
              </a:xfrm>
              <a:custGeom>
                <a:avLst/>
                <a:gdLst/>
                <a:ahLst/>
                <a:cxnLst/>
                <a:rect r="r" b="b" t="t" l="l"/>
                <a:pathLst>
                  <a:path h="4099814" w="7068312">
                    <a:moveTo>
                      <a:pt x="3937" y="4078859"/>
                    </a:moveTo>
                    <a:lnTo>
                      <a:pt x="3524504" y="4445"/>
                    </a:lnTo>
                    <a:cubicBezTo>
                      <a:pt x="3526917" y="1651"/>
                      <a:pt x="3530473" y="0"/>
                      <a:pt x="3534156" y="0"/>
                    </a:cubicBezTo>
                    <a:cubicBezTo>
                      <a:pt x="3537839" y="0"/>
                      <a:pt x="3541395" y="1651"/>
                      <a:pt x="3543808" y="4445"/>
                    </a:cubicBezTo>
                    <a:lnTo>
                      <a:pt x="7064248" y="4078859"/>
                    </a:lnTo>
                    <a:cubicBezTo>
                      <a:pt x="7067550" y="4082669"/>
                      <a:pt x="7068312" y="4087876"/>
                      <a:pt x="7066153" y="4092448"/>
                    </a:cubicBezTo>
                    <a:cubicBezTo>
                      <a:pt x="7063994" y="4097020"/>
                      <a:pt x="7059549" y="4099814"/>
                      <a:pt x="7054596" y="4099814"/>
                    </a:cubicBezTo>
                    <a:lnTo>
                      <a:pt x="13589" y="4099814"/>
                    </a:lnTo>
                    <a:cubicBezTo>
                      <a:pt x="8636" y="4099814"/>
                      <a:pt x="4064" y="4096893"/>
                      <a:pt x="2032" y="4092448"/>
                    </a:cubicBezTo>
                    <a:cubicBezTo>
                      <a:pt x="0" y="4088003"/>
                      <a:pt x="762" y="4082669"/>
                      <a:pt x="3937" y="4078859"/>
                    </a:cubicBezTo>
                    <a:moveTo>
                      <a:pt x="23114" y="4095496"/>
                    </a:moveTo>
                    <a:lnTo>
                      <a:pt x="13589" y="4087114"/>
                    </a:lnTo>
                    <a:lnTo>
                      <a:pt x="13589" y="4074414"/>
                    </a:lnTo>
                    <a:lnTo>
                      <a:pt x="7054723" y="4074414"/>
                    </a:lnTo>
                    <a:lnTo>
                      <a:pt x="7054723" y="4087114"/>
                    </a:lnTo>
                    <a:lnTo>
                      <a:pt x="7045071" y="4095369"/>
                    </a:lnTo>
                    <a:lnTo>
                      <a:pt x="3524504" y="20955"/>
                    </a:lnTo>
                    <a:lnTo>
                      <a:pt x="3534156" y="12700"/>
                    </a:lnTo>
                    <a:lnTo>
                      <a:pt x="3543808" y="20955"/>
                    </a:lnTo>
                    <a:lnTo>
                      <a:pt x="23241" y="40953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1026011">
              <a:off x="1254461" y="1048596"/>
              <a:ext cx="7791954" cy="4387934"/>
              <a:chOff x="0" y="0"/>
              <a:chExt cx="7791954" cy="438793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889" y="0"/>
                <a:ext cx="7793863" cy="4387850"/>
              </a:xfrm>
              <a:custGeom>
                <a:avLst/>
                <a:gdLst/>
                <a:ahLst/>
                <a:cxnLst/>
                <a:rect r="r" b="b" t="t" l="l"/>
                <a:pathLst>
                  <a:path h="4387850" w="7793863">
                    <a:moveTo>
                      <a:pt x="4064" y="4366768"/>
                    </a:moveTo>
                    <a:lnTo>
                      <a:pt x="3887343" y="4318"/>
                    </a:lnTo>
                    <a:cubicBezTo>
                      <a:pt x="3889756" y="1651"/>
                      <a:pt x="3893185" y="0"/>
                      <a:pt x="3896868" y="0"/>
                    </a:cubicBezTo>
                    <a:cubicBezTo>
                      <a:pt x="3900551" y="0"/>
                      <a:pt x="3903980" y="1524"/>
                      <a:pt x="3906393" y="4318"/>
                    </a:cubicBezTo>
                    <a:lnTo>
                      <a:pt x="7789672" y="4366768"/>
                    </a:lnTo>
                    <a:cubicBezTo>
                      <a:pt x="7792974" y="4370451"/>
                      <a:pt x="7793863" y="4375785"/>
                      <a:pt x="7791831" y="4380357"/>
                    </a:cubicBezTo>
                    <a:cubicBezTo>
                      <a:pt x="7789799" y="4384929"/>
                      <a:pt x="7785227" y="4387850"/>
                      <a:pt x="7780274" y="4387850"/>
                    </a:cubicBezTo>
                    <a:lnTo>
                      <a:pt x="13589" y="4387850"/>
                    </a:lnTo>
                    <a:cubicBezTo>
                      <a:pt x="8636" y="4387850"/>
                      <a:pt x="4064" y="4384929"/>
                      <a:pt x="2032" y="4380357"/>
                    </a:cubicBezTo>
                    <a:cubicBezTo>
                      <a:pt x="0" y="4375785"/>
                      <a:pt x="762" y="4370451"/>
                      <a:pt x="4191" y="4366768"/>
                    </a:cubicBezTo>
                    <a:moveTo>
                      <a:pt x="23114" y="4383659"/>
                    </a:moveTo>
                    <a:lnTo>
                      <a:pt x="13589" y="4375277"/>
                    </a:lnTo>
                    <a:lnTo>
                      <a:pt x="13589" y="4362577"/>
                    </a:lnTo>
                    <a:lnTo>
                      <a:pt x="7780147" y="4362577"/>
                    </a:lnTo>
                    <a:lnTo>
                      <a:pt x="7780147" y="4375277"/>
                    </a:lnTo>
                    <a:lnTo>
                      <a:pt x="7770622" y="4383659"/>
                    </a:lnTo>
                    <a:lnTo>
                      <a:pt x="3887343" y="21082"/>
                    </a:lnTo>
                    <a:lnTo>
                      <a:pt x="3896868" y="12700"/>
                    </a:lnTo>
                    <a:lnTo>
                      <a:pt x="3906393" y="21082"/>
                    </a:lnTo>
                    <a:lnTo>
                      <a:pt x="23114" y="4383659"/>
                    </a:lnTo>
                    <a:close/>
                  </a:path>
                </a:pathLst>
              </a:custGeom>
              <a:solidFill>
                <a:srgbClr val="00174E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44594" y="9621034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Freeform 11" id="11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7351" y="537549"/>
            <a:ext cx="2976216" cy="8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375" y="2775559"/>
            <a:ext cx="9808498" cy="53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Powertrain Sizing and Assumptions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2.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Design Parameters and Sensitivity Analysis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3.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Design Simulation and Validation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4.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Performance Analysis and Validation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5.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Powertrain 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1560639"/>
            <a:ext cx="11192227" cy="7544470"/>
            <a:chOff x="0" y="0"/>
            <a:chExt cx="14922969" cy="1005929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922969" cy="10059293"/>
              <a:chOff x="0" y="0"/>
              <a:chExt cx="2947747" cy="198702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947747" cy="1987021"/>
              </a:xfrm>
              <a:custGeom>
                <a:avLst/>
                <a:gdLst/>
                <a:ahLst/>
                <a:cxnLst/>
                <a:rect r="r" b="b" t="t" l="l"/>
                <a:pathLst>
                  <a:path h="1987021" w="2947747">
                    <a:moveTo>
                      <a:pt x="0" y="0"/>
                    </a:moveTo>
                    <a:lnTo>
                      <a:pt x="2947747" y="0"/>
                    </a:lnTo>
                    <a:lnTo>
                      <a:pt x="2947747" y="1987021"/>
                    </a:lnTo>
                    <a:lnTo>
                      <a:pt x="0" y="198702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28000"/>
                    </a:srgbClr>
                  </a:gs>
                  <a:gs pos="100000">
                    <a:srgbClr val="004AAD">
                      <a:alpha val="28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9050"/>
                <a:ext cx="2947747" cy="19679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85801" y="104386"/>
              <a:ext cx="9718617" cy="212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Rated Power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7.5kW to 9.5kW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Base Speed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3000 RPM to 4000 RPM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Peak Speed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5500 to 6000 RPM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85801" y="3164239"/>
              <a:ext cx="12485715" cy="139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Motor Mass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8kg to 10kg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Cooling = Blown Over Natural Convection via Fins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85801" y="5420386"/>
              <a:ext cx="13693139" cy="212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Vehicle Gross Weight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300kg</a:t>
              </a: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(Kerb + 2 Healthy Adults + Payload)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(140+(2*75)+10 kg mass split-up)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85801" y="8476633"/>
              <a:ext cx="8467032" cy="139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Vehicle Top Speed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80kmph +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Acceleration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(0-60kmph) &lt; 7 secs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92227" y="2865747"/>
            <a:ext cx="7095773" cy="2467128"/>
            <a:chOff x="0" y="0"/>
            <a:chExt cx="9461031" cy="328950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9461031" cy="3289503"/>
              <a:chOff x="0" y="0"/>
              <a:chExt cx="1868846" cy="64977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68846" cy="649778"/>
              </a:xfrm>
              <a:custGeom>
                <a:avLst/>
                <a:gdLst/>
                <a:ahLst/>
                <a:cxnLst/>
                <a:rect r="r" b="b" t="t" l="l"/>
                <a:pathLst>
                  <a:path h="649778" w="1868846">
                    <a:moveTo>
                      <a:pt x="0" y="0"/>
                    </a:moveTo>
                    <a:lnTo>
                      <a:pt x="1868846" y="0"/>
                    </a:lnTo>
                    <a:lnTo>
                      <a:pt x="1868846" y="649778"/>
                    </a:lnTo>
                    <a:lnTo>
                      <a:pt x="0" y="64977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55000"/>
                    </a:srgbClr>
                  </a:gs>
                  <a:gs pos="100000">
                    <a:srgbClr val="FF914D">
                      <a:alpha val="55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1868846" cy="6307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252771" y="858579"/>
              <a:ext cx="8479151" cy="144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5"/>
                </a:lnSpc>
              </a:pPr>
              <a:r>
                <a:rPr lang="en-US" sz="657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Voltage = 72Vdc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92227" y="5332874"/>
            <a:ext cx="7095773" cy="2467128"/>
            <a:chOff x="0" y="0"/>
            <a:chExt cx="9461031" cy="3289503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9461031" cy="3289503"/>
              <a:chOff x="0" y="0"/>
              <a:chExt cx="1868846" cy="64977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868846" cy="649778"/>
              </a:xfrm>
              <a:custGeom>
                <a:avLst/>
                <a:gdLst/>
                <a:ahLst/>
                <a:cxnLst/>
                <a:rect r="r" b="b" t="t" l="l"/>
                <a:pathLst>
                  <a:path h="649778" w="1868846">
                    <a:moveTo>
                      <a:pt x="0" y="0"/>
                    </a:moveTo>
                    <a:lnTo>
                      <a:pt x="1868846" y="0"/>
                    </a:lnTo>
                    <a:lnTo>
                      <a:pt x="1868846" y="649778"/>
                    </a:lnTo>
                    <a:lnTo>
                      <a:pt x="0" y="64977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A6A6A6">
                      <a:alpha val="55000"/>
                    </a:srgbClr>
                  </a:gs>
                  <a:gs pos="100000">
                    <a:srgbClr val="FFFFFF">
                      <a:alpha val="55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1868846" cy="6307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52771" y="695073"/>
              <a:ext cx="8955489" cy="144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5"/>
                </a:lnSpc>
              </a:pPr>
              <a:r>
                <a:rPr lang="en-US" sz="657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Efficiency &gt; 90%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8797" y="1657865"/>
            <a:ext cx="5524607" cy="2551502"/>
          </a:xfrm>
          <a:custGeom>
            <a:avLst/>
            <a:gdLst/>
            <a:ahLst/>
            <a:cxnLst/>
            <a:rect r="r" b="b" t="t" l="l"/>
            <a:pathLst>
              <a:path h="2551502" w="5524607">
                <a:moveTo>
                  <a:pt x="0" y="0"/>
                </a:moveTo>
                <a:lnTo>
                  <a:pt x="5524607" y="0"/>
                </a:lnTo>
                <a:lnTo>
                  <a:pt x="5524607" y="2551501"/>
                </a:lnTo>
                <a:lnTo>
                  <a:pt x="0" y="2551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33" t="-82450" r="-64280" b="-9379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Design and Environment Considerations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46188" y="1981023"/>
            <a:ext cx="561576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stator slots = 12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rotor poles = 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6188" y="3561645"/>
            <a:ext cx="74249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Drive Layout: Horizontally mounted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Rotor: Interior Permanent Magnet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790" y="6743119"/>
            <a:ext cx="66514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Operating Temperatures &lt;140 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7790" y="4857066"/>
            <a:ext cx="72666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Targets: WLTP Class-I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7790" y="5800779"/>
            <a:ext cx="6008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Ambient Temperature = 40 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7790" y="7685459"/>
            <a:ext cx="50603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Overall Efficiency &gt; 90%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46188" y="5332578"/>
            <a:ext cx="74018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Stator Laminate Diameter &lt; 150mm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6188" y="5962094"/>
            <a:ext cx="46911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Stack Length &lt; 120mm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6188" y="7133034"/>
            <a:ext cx="716024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Winding Type: Lap Wye Wound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Winding Design: Full Pitch Winding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34052" y="1018713"/>
            <a:ext cx="14419896" cy="5169049"/>
          </a:xfrm>
          <a:custGeom>
            <a:avLst/>
            <a:gdLst/>
            <a:ahLst/>
            <a:cxnLst/>
            <a:rect r="r" b="b" t="t" l="l"/>
            <a:pathLst>
              <a:path h="5169049" w="14419896">
                <a:moveTo>
                  <a:pt x="0" y="0"/>
                </a:moveTo>
                <a:lnTo>
                  <a:pt x="14419896" y="0"/>
                </a:lnTo>
                <a:lnTo>
                  <a:pt x="14419896" y="5169049"/>
                </a:lnTo>
                <a:lnTo>
                  <a:pt x="0" y="516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10423" y="6321112"/>
            <a:ext cx="6667153" cy="3941860"/>
          </a:xfrm>
          <a:custGeom>
            <a:avLst/>
            <a:gdLst/>
            <a:ahLst/>
            <a:cxnLst/>
            <a:rect r="r" b="b" t="t" l="l"/>
            <a:pathLst>
              <a:path h="3941860" w="6667153">
                <a:moveTo>
                  <a:pt x="0" y="0"/>
                </a:moveTo>
                <a:lnTo>
                  <a:pt x="6667154" y="0"/>
                </a:lnTo>
                <a:lnTo>
                  <a:pt x="6667154" y="3941860"/>
                </a:lnTo>
                <a:lnTo>
                  <a:pt x="0" y="3941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7" t="-3830" r="-1941" b="-216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58909" y="7811073"/>
            <a:ext cx="1963137" cy="961937"/>
          </a:xfrm>
          <a:custGeom>
            <a:avLst/>
            <a:gdLst/>
            <a:ahLst/>
            <a:cxnLst/>
            <a:rect r="r" b="b" t="t" l="l"/>
            <a:pathLst>
              <a:path h="961937" w="1963137">
                <a:moveTo>
                  <a:pt x="0" y="0"/>
                </a:moveTo>
                <a:lnTo>
                  <a:pt x="1963138" y="0"/>
                </a:lnTo>
                <a:lnTo>
                  <a:pt x="1963138" y="961938"/>
                </a:lnTo>
                <a:lnTo>
                  <a:pt x="0" y="961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Design Iterations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347359" y="6987430"/>
            <a:ext cx="1963137" cy="961937"/>
          </a:xfrm>
          <a:custGeom>
            <a:avLst/>
            <a:gdLst/>
            <a:ahLst/>
            <a:cxnLst/>
            <a:rect r="r" b="b" t="t" l="l"/>
            <a:pathLst>
              <a:path h="961937" w="1963137">
                <a:moveTo>
                  <a:pt x="0" y="0"/>
                </a:moveTo>
                <a:lnTo>
                  <a:pt x="1963137" y="0"/>
                </a:lnTo>
                <a:lnTo>
                  <a:pt x="1963137" y="961937"/>
                </a:lnTo>
                <a:lnTo>
                  <a:pt x="0" y="961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231721"/>
            <a:ext cx="18288000" cy="6888260"/>
            <a:chOff x="0" y="0"/>
            <a:chExt cx="4816593" cy="18141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814192"/>
            </a:xfrm>
            <a:custGeom>
              <a:avLst/>
              <a:gdLst/>
              <a:ahLst/>
              <a:cxnLst/>
              <a:rect r="r" b="b" t="t" l="l"/>
              <a:pathLst>
                <a:path h="18141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14192"/>
                  </a:lnTo>
                  <a:lnTo>
                    <a:pt x="0" y="1814192"/>
                  </a:lnTo>
                  <a:close/>
                </a:path>
              </a:pathLst>
            </a:custGeom>
            <a:solidFill>
              <a:srgbClr val="5E17EB">
                <a:alpha val="5764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4816593" cy="1795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64933" y="1399035"/>
            <a:ext cx="11958133" cy="6553632"/>
          </a:xfrm>
          <a:custGeom>
            <a:avLst/>
            <a:gdLst/>
            <a:ahLst/>
            <a:cxnLst/>
            <a:rect r="r" b="b" t="t" l="l"/>
            <a:pathLst>
              <a:path h="6553632" w="11958133">
                <a:moveTo>
                  <a:pt x="0" y="0"/>
                </a:moveTo>
                <a:lnTo>
                  <a:pt x="11958134" y="0"/>
                </a:lnTo>
                <a:lnTo>
                  <a:pt x="11958134" y="6553632"/>
                </a:lnTo>
                <a:lnTo>
                  <a:pt x="0" y="655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0912" y="8465269"/>
            <a:ext cx="17719835" cy="513715"/>
            <a:chOff x="0" y="0"/>
            <a:chExt cx="23626446" cy="6849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3626446" cy="684953"/>
              <a:chOff x="0" y="0"/>
              <a:chExt cx="4666952" cy="13529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666952" cy="135299"/>
              </a:xfrm>
              <a:custGeom>
                <a:avLst/>
                <a:gdLst/>
                <a:ahLst/>
                <a:cxnLst/>
                <a:rect r="r" b="b" t="t" l="l"/>
                <a:pathLst>
                  <a:path h="135299" w="4666952">
                    <a:moveTo>
                      <a:pt x="0" y="0"/>
                    </a:moveTo>
                    <a:lnTo>
                      <a:pt x="4666952" y="0"/>
                    </a:lnTo>
                    <a:lnTo>
                      <a:pt x="4666952" y="135299"/>
                    </a:lnTo>
                    <a:lnTo>
                      <a:pt x="0" y="135299"/>
                    </a:lnTo>
                    <a:close/>
                  </a:path>
                </a:pathLst>
              </a:custGeom>
              <a:solidFill>
                <a:srgbClr val="10DF05">
                  <a:alpha val="33725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9050"/>
                <a:ext cx="4666952" cy="116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1086474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Model 1: SWG 19 &amp; 72 conductors/slot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761706" y="-66675"/>
              <a:ext cx="1086474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Model 2: SWG 16 &amp; 36 conductors/slot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Proposed Model 1 vs Proposed Model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6051" y="1360312"/>
            <a:ext cx="4095032" cy="4045946"/>
          </a:xfrm>
          <a:custGeom>
            <a:avLst/>
            <a:gdLst/>
            <a:ahLst/>
            <a:cxnLst/>
            <a:rect r="r" b="b" t="t" l="l"/>
            <a:pathLst>
              <a:path h="4045946" w="4095032">
                <a:moveTo>
                  <a:pt x="0" y="0"/>
                </a:moveTo>
                <a:lnTo>
                  <a:pt x="4095032" y="0"/>
                </a:lnTo>
                <a:lnTo>
                  <a:pt x="4095032" y="4045946"/>
                </a:lnTo>
                <a:lnTo>
                  <a:pt x="0" y="40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0" t="-1532" r="-2423" b="-91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2616" y="5880136"/>
            <a:ext cx="5581902" cy="3178167"/>
          </a:xfrm>
          <a:custGeom>
            <a:avLst/>
            <a:gdLst/>
            <a:ahLst/>
            <a:cxnLst/>
            <a:rect r="r" b="b" t="t" l="l"/>
            <a:pathLst>
              <a:path h="3178167" w="5581902">
                <a:moveTo>
                  <a:pt x="0" y="0"/>
                </a:moveTo>
                <a:lnTo>
                  <a:pt x="5581902" y="0"/>
                </a:lnTo>
                <a:lnTo>
                  <a:pt x="5581902" y="3178168"/>
                </a:lnTo>
                <a:lnTo>
                  <a:pt x="0" y="3178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2" t="-2445" r="0" b="-50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89927" y="809007"/>
            <a:ext cx="3908147" cy="9194500"/>
          </a:xfrm>
          <a:custGeom>
            <a:avLst/>
            <a:gdLst/>
            <a:ahLst/>
            <a:cxnLst/>
            <a:rect r="r" b="b" t="t" l="l"/>
            <a:pathLst>
              <a:path h="9194500" w="3908147">
                <a:moveTo>
                  <a:pt x="0" y="0"/>
                </a:moveTo>
                <a:lnTo>
                  <a:pt x="3908146" y="0"/>
                </a:lnTo>
                <a:lnTo>
                  <a:pt x="3908146" y="9194501"/>
                </a:lnTo>
                <a:lnTo>
                  <a:pt x="0" y="919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7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67632" y="2117013"/>
            <a:ext cx="5611654" cy="6578489"/>
          </a:xfrm>
          <a:custGeom>
            <a:avLst/>
            <a:gdLst/>
            <a:ahLst/>
            <a:cxnLst/>
            <a:rect r="r" b="b" t="t" l="l"/>
            <a:pathLst>
              <a:path h="6578489" w="5611654">
                <a:moveTo>
                  <a:pt x="0" y="0"/>
                </a:moveTo>
                <a:lnTo>
                  <a:pt x="5611654" y="0"/>
                </a:lnTo>
                <a:lnTo>
                  <a:pt x="5611654" y="6578489"/>
                </a:lnTo>
                <a:lnTo>
                  <a:pt x="0" y="6578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5" t="-1049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Final Design Parameters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5802" y="1884977"/>
            <a:ext cx="5768688" cy="6503530"/>
          </a:xfrm>
          <a:custGeom>
            <a:avLst/>
            <a:gdLst/>
            <a:ahLst/>
            <a:cxnLst/>
            <a:rect r="r" b="b" t="t" l="l"/>
            <a:pathLst>
              <a:path h="6503530" w="5768688">
                <a:moveTo>
                  <a:pt x="0" y="0"/>
                </a:moveTo>
                <a:lnTo>
                  <a:pt x="5768688" y="0"/>
                </a:lnTo>
                <a:lnTo>
                  <a:pt x="5768688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8" t="0" r="-112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4107" y="1884977"/>
            <a:ext cx="5563515" cy="6503530"/>
          </a:xfrm>
          <a:custGeom>
            <a:avLst/>
            <a:gdLst/>
            <a:ahLst/>
            <a:cxnLst/>
            <a:rect r="r" b="b" t="t" l="l"/>
            <a:pathLst>
              <a:path h="6503530" w="5563515">
                <a:moveTo>
                  <a:pt x="0" y="0"/>
                </a:moveTo>
                <a:lnTo>
                  <a:pt x="5563516" y="0"/>
                </a:lnTo>
                <a:lnTo>
                  <a:pt x="5563516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0" t="0" r="0" b="-7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07239" y="1884977"/>
            <a:ext cx="5544959" cy="6517046"/>
          </a:xfrm>
          <a:custGeom>
            <a:avLst/>
            <a:gdLst/>
            <a:ahLst/>
            <a:cxnLst/>
            <a:rect r="r" b="b" t="t" l="l"/>
            <a:pathLst>
              <a:path h="6517046" w="5544959">
                <a:moveTo>
                  <a:pt x="0" y="0"/>
                </a:moveTo>
                <a:lnTo>
                  <a:pt x="5544959" y="0"/>
                </a:lnTo>
                <a:lnTo>
                  <a:pt x="5544959" y="6517046"/>
                </a:lnTo>
                <a:lnTo>
                  <a:pt x="0" y="6517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2" t="-462" r="-21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E-Magnetic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9748" y="8657812"/>
            <a:ext cx="32607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Cogging Torque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61285" y="8657812"/>
            <a:ext cx="39654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Dynamic Load Test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06263" y="8660099"/>
            <a:ext cx="33469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Static Load Test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8305" y="2280470"/>
            <a:ext cx="8066575" cy="5726060"/>
          </a:xfrm>
          <a:custGeom>
            <a:avLst/>
            <a:gdLst/>
            <a:ahLst/>
            <a:cxnLst/>
            <a:rect r="r" b="b" t="t" l="l"/>
            <a:pathLst>
              <a:path h="5726060" w="8066575">
                <a:moveTo>
                  <a:pt x="0" y="0"/>
                </a:moveTo>
                <a:lnTo>
                  <a:pt x="8066576" y="0"/>
                </a:lnTo>
                <a:lnTo>
                  <a:pt x="8066576" y="5726060"/>
                </a:lnTo>
                <a:lnTo>
                  <a:pt x="0" y="572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37" t="-2894" r="-3881" b="-25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Final Design Parameters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9323" y="2213795"/>
            <a:ext cx="734026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Length = 150mm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Housing Diameter = 130mm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 Extension = 15mm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Stator Laminate Diameter = 118mm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Stator Bore Diameter = 75mm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Airgap Length = 0.5mm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DAGIpo4_K80</dc:identifier>
  <dcterms:modified xsi:type="dcterms:W3CDTF">2011-08-01T06:04:30Z</dcterms:modified>
  <cp:revision>1</cp:revision>
  <dc:title>8Pole EV 2W Motor Design Presentation</dc:title>
</cp:coreProperties>
</file>